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56" r:id="rId5"/>
    <p:sldId id="257" r:id="rId6"/>
    <p:sldId id="259" r:id="rId7"/>
    <p:sldId id="262" r:id="rId8"/>
    <p:sldId id="267" r:id="rId9"/>
    <p:sldId id="264" r:id="rId10"/>
    <p:sldId id="260" r:id="rId11"/>
    <p:sldId id="263" r:id="rId12"/>
  </p:sldIdLst>
  <p:sldSz cx="6858000" cy="9144000" type="letter"/>
  <p:notesSz cx="7010400" cy="9296400"/>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3" d="100"/>
          <a:sy n="83" d="100"/>
        </p:scale>
        <p:origin x="2916" y="1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McKean" userId="c5539572-ae4e-4982-a496-e0a5261f3f7c" providerId="ADAL" clId="{90E702F4-77C1-4646-A26D-AD96AF381FBD}"/>
    <pc:docChg chg="custSel modSld">
      <pc:chgData name="David McKean" userId="c5539572-ae4e-4982-a496-e0a5261f3f7c" providerId="ADAL" clId="{90E702F4-77C1-4646-A26D-AD96AF381FBD}" dt="2020-02-13T19:21:07.178" v="445" actId="207"/>
      <pc:docMkLst>
        <pc:docMk/>
      </pc:docMkLst>
      <pc:sldChg chg="modSp">
        <pc:chgData name="David McKean" userId="c5539572-ae4e-4982-a496-e0a5261f3f7c" providerId="ADAL" clId="{90E702F4-77C1-4646-A26D-AD96AF381FBD}" dt="2020-02-13T19:21:07.178" v="445" actId="207"/>
        <pc:sldMkLst>
          <pc:docMk/>
          <pc:sldMk cId="3947363263" sldId="257"/>
        </pc:sldMkLst>
        <pc:spChg chg="mod">
          <ac:chgData name="David McKean" userId="c5539572-ae4e-4982-a496-e0a5261f3f7c" providerId="ADAL" clId="{90E702F4-77C1-4646-A26D-AD96AF381FBD}" dt="2020-02-13T16:18:03.474" v="1" actId="207"/>
          <ac:spMkLst>
            <pc:docMk/>
            <pc:sldMk cId="3947363263" sldId="257"/>
            <ac:spMk id="2" creationId="{AE73FFC9-EE43-4F8E-BEE4-250EA3599AFA}"/>
          </ac:spMkLst>
        </pc:spChg>
        <pc:spChg chg="mod">
          <ac:chgData name="David McKean" userId="c5539572-ae4e-4982-a496-e0a5261f3f7c" providerId="ADAL" clId="{90E702F4-77C1-4646-A26D-AD96AF381FBD}" dt="2020-02-13T19:21:07.178" v="445" actId="207"/>
          <ac:spMkLst>
            <pc:docMk/>
            <pc:sldMk cId="3947363263" sldId="257"/>
            <ac:spMk id="13" creationId="{880774EF-74A9-410B-B544-4FF378F80A3B}"/>
          </ac:spMkLst>
        </pc:spChg>
        <pc:spChg chg="mod">
          <ac:chgData name="David McKean" userId="c5539572-ae4e-4982-a496-e0a5261f3f7c" providerId="ADAL" clId="{90E702F4-77C1-4646-A26D-AD96AF381FBD}" dt="2020-02-13T16:18:01.244" v="0" actId="207"/>
          <ac:spMkLst>
            <pc:docMk/>
            <pc:sldMk cId="3947363263" sldId="257"/>
            <ac:spMk id="21" creationId="{9BE4FC66-E962-4F0B-8813-825D1E70F698}"/>
          </ac:spMkLst>
        </pc:spChg>
      </pc:sldChg>
      <pc:sldChg chg="modSp">
        <pc:chgData name="David McKean" userId="c5539572-ae4e-4982-a496-e0a5261f3f7c" providerId="ADAL" clId="{90E702F4-77C1-4646-A26D-AD96AF381FBD}" dt="2020-02-13T16:21:47.226" v="202" actId="207"/>
        <pc:sldMkLst>
          <pc:docMk/>
          <pc:sldMk cId="488130993" sldId="260"/>
        </pc:sldMkLst>
        <pc:spChg chg="mod">
          <ac:chgData name="David McKean" userId="c5539572-ae4e-4982-a496-e0a5261f3f7c" providerId="ADAL" clId="{90E702F4-77C1-4646-A26D-AD96AF381FBD}" dt="2020-02-13T16:21:47.226" v="202" actId="207"/>
          <ac:spMkLst>
            <pc:docMk/>
            <pc:sldMk cId="488130993" sldId="260"/>
            <ac:spMk id="2" creationId="{CFBECB3F-ABA1-4665-927B-F26BD4CAFBF7}"/>
          </ac:spMkLst>
        </pc:spChg>
      </pc:sldChg>
      <pc:sldChg chg="modSp">
        <pc:chgData name="David McKean" userId="c5539572-ae4e-4982-a496-e0a5261f3f7c" providerId="ADAL" clId="{90E702F4-77C1-4646-A26D-AD96AF381FBD}" dt="2020-02-13T16:21:21.638" v="200" actId="207"/>
        <pc:sldMkLst>
          <pc:docMk/>
          <pc:sldMk cId="1128540776" sldId="262"/>
        </pc:sldMkLst>
        <pc:spChg chg="mod">
          <ac:chgData name="David McKean" userId="c5539572-ae4e-4982-a496-e0a5261f3f7c" providerId="ADAL" clId="{90E702F4-77C1-4646-A26D-AD96AF381FBD}" dt="2020-02-13T16:21:21.638" v="200" actId="207"/>
          <ac:spMkLst>
            <pc:docMk/>
            <pc:sldMk cId="1128540776" sldId="262"/>
            <ac:spMk id="3" creationId="{8EFCE543-FAFD-4099-A833-1AA410CCF6A9}"/>
          </ac:spMkLst>
        </pc:spChg>
      </pc:sldChg>
      <pc:sldChg chg="modSp">
        <pc:chgData name="David McKean" userId="c5539572-ae4e-4982-a496-e0a5261f3f7c" providerId="ADAL" clId="{90E702F4-77C1-4646-A26D-AD96AF381FBD}" dt="2020-02-13T16:30:14.705" v="440" actId="207"/>
        <pc:sldMkLst>
          <pc:docMk/>
          <pc:sldMk cId="2276877488" sldId="263"/>
        </pc:sldMkLst>
        <pc:spChg chg="mod">
          <ac:chgData name="David McKean" userId="c5539572-ae4e-4982-a496-e0a5261f3f7c" providerId="ADAL" clId="{90E702F4-77C1-4646-A26D-AD96AF381FBD}" dt="2020-02-13T16:30:14.705" v="440" actId="207"/>
          <ac:spMkLst>
            <pc:docMk/>
            <pc:sldMk cId="2276877488" sldId="263"/>
            <ac:spMk id="3" creationId="{59E5C80C-EA59-4D9A-8BC2-1DF0EF9BD8E8}"/>
          </ac:spMkLst>
        </pc:spChg>
      </pc:sldChg>
      <pc:sldChg chg="modSp">
        <pc:chgData name="David McKean" userId="c5539572-ae4e-4982-a496-e0a5261f3f7c" providerId="ADAL" clId="{90E702F4-77C1-4646-A26D-AD96AF381FBD}" dt="2020-02-13T16:29:48.314" v="439" actId="6549"/>
        <pc:sldMkLst>
          <pc:docMk/>
          <pc:sldMk cId="1464042150" sldId="264"/>
        </pc:sldMkLst>
        <pc:spChg chg="mod">
          <ac:chgData name="David McKean" userId="c5539572-ae4e-4982-a496-e0a5261f3f7c" providerId="ADAL" clId="{90E702F4-77C1-4646-A26D-AD96AF381FBD}" dt="2020-02-13T16:29:48.314" v="439" actId="6549"/>
          <ac:spMkLst>
            <pc:docMk/>
            <pc:sldMk cId="1464042150" sldId="264"/>
            <ac:spMk id="2" creationId="{6876DC20-30CE-4181-B40B-5224C86D313D}"/>
          </ac:spMkLst>
        </pc:spChg>
      </pc:sldChg>
      <pc:sldChg chg="modSp">
        <pc:chgData name="David McKean" userId="c5539572-ae4e-4982-a496-e0a5261f3f7c" providerId="ADAL" clId="{90E702F4-77C1-4646-A26D-AD96AF381FBD}" dt="2020-02-13T16:24:10.787" v="233" actId="113"/>
        <pc:sldMkLst>
          <pc:docMk/>
          <pc:sldMk cId="4184565552" sldId="267"/>
        </pc:sldMkLst>
        <pc:spChg chg="mod">
          <ac:chgData name="David McKean" userId="c5539572-ae4e-4982-a496-e0a5261f3f7c" providerId="ADAL" clId="{90E702F4-77C1-4646-A26D-AD96AF381FBD}" dt="2020-02-13T16:24:10.787" v="233" actId="113"/>
          <ac:spMkLst>
            <pc:docMk/>
            <pc:sldMk cId="4184565552" sldId="267"/>
            <ac:spMk id="2" creationId="{8A8CCF2A-FD0E-46FC-A0A3-B2E665B2A369}"/>
          </ac:spMkLst>
        </pc:spChg>
      </pc:sldChg>
    </pc:docChg>
  </pc:docChgLst>
  <pc:docChgLst>
    <pc:chgData name="David McKean" userId="c5539572-ae4e-4982-a496-e0a5261f3f7c" providerId="ADAL" clId="{9CD45A4C-E3E5-440A-B01C-07D727238EFA}"/>
    <pc:docChg chg="undo custSel modSld">
      <pc:chgData name="David McKean" userId="c5539572-ae4e-4982-a496-e0a5261f3f7c" providerId="ADAL" clId="{9CD45A4C-E3E5-440A-B01C-07D727238EFA}" dt="2020-02-13T15:00:09.707" v="745" actId="20577"/>
      <pc:docMkLst>
        <pc:docMk/>
      </pc:docMkLst>
      <pc:sldChg chg="modSp">
        <pc:chgData name="David McKean" userId="c5539572-ae4e-4982-a496-e0a5261f3f7c" providerId="ADAL" clId="{9CD45A4C-E3E5-440A-B01C-07D727238EFA}" dt="2020-02-13T15:00:09.707" v="745" actId="20577"/>
        <pc:sldMkLst>
          <pc:docMk/>
          <pc:sldMk cId="1581309081" sldId="259"/>
        </pc:sldMkLst>
        <pc:spChg chg="mod">
          <ac:chgData name="David McKean" userId="c5539572-ae4e-4982-a496-e0a5261f3f7c" providerId="ADAL" clId="{9CD45A4C-E3E5-440A-B01C-07D727238EFA}" dt="2020-02-13T15:00:09.707" v="745" actId="20577"/>
          <ac:spMkLst>
            <pc:docMk/>
            <pc:sldMk cId="1581309081" sldId="259"/>
            <ac:spMk id="2" creationId="{2B45E970-B6ED-468F-8C82-E111BCB26581}"/>
          </ac:spMkLst>
        </pc:spChg>
        <pc:spChg chg="mod">
          <ac:chgData name="David McKean" userId="c5539572-ae4e-4982-a496-e0a5261f3f7c" providerId="ADAL" clId="{9CD45A4C-E3E5-440A-B01C-07D727238EFA}" dt="2020-02-13T14:53:41.851" v="496" actId="1076"/>
          <ac:spMkLst>
            <pc:docMk/>
            <pc:sldMk cId="1581309081" sldId="259"/>
            <ac:spMk id="3" creationId="{D8F1F320-9C03-4697-B7E5-56E822D7D00D}"/>
          </ac:spMkLst>
        </pc:spChg>
      </pc:sldChg>
      <pc:sldChg chg="modSp">
        <pc:chgData name="David McKean" userId="c5539572-ae4e-4982-a496-e0a5261f3f7c" providerId="ADAL" clId="{9CD45A4C-E3E5-440A-B01C-07D727238EFA}" dt="2020-02-13T14:52:10.513" v="459" actId="207"/>
        <pc:sldMkLst>
          <pc:docMk/>
          <pc:sldMk cId="1128540776" sldId="262"/>
        </pc:sldMkLst>
        <pc:spChg chg="mod">
          <ac:chgData name="David McKean" userId="c5539572-ae4e-4982-a496-e0a5261f3f7c" providerId="ADAL" clId="{9CD45A4C-E3E5-440A-B01C-07D727238EFA}" dt="2020-02-13T14:52:10.513" v="459" actId="207"/>
          <ac:spMkLst>
            <pc:docMk/>
            <pc:sldMk cId="1128540776" sldId="262"/>
            <ac:spMk id="3" creationId="{8EFCE543-FAFD-4099-A833-1AA410CCF6A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24750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411868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66623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30776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55760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2839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89037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22342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77623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94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13/02/2020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06819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E14CA51-1010-4962-B906-A01131BB45C6}" type="datetimeFigureOut">
              <a:rPr lang="en-GB" smtClean="0"/>
              <a:t>13/02/2020</a:t>
            </a:fld>
            <a:endParaRPr lang="en-GB" dirty="0"/>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905C98F-E90F-4060-8773-5CA8C175508F}" type="slidenum">
              <a:rPr lang="en-GB" smtClean="0"/>
              <a:t>‹#›</a:t>
            </a:fld>
            <a:endParaRPr lang="en-GB" dirty="0"/>
          </a:p>
        </p:txBody>
      </p:sp>
    </p:spTree>
    <p:extLst>
      <p:ext uri="{BB962C8B-B14F-4D97-AF65-F5344CB8AC3E}">
        <p14:creationId xmlns:p14="http://schemas.microsoft.com/office/powerpoint/2010/main" val="39843233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hyperlink" Target="http://narpm.org/" TargetMode="External"/><Relationship Id="rId7" Type="http://schemas.openxmlformats.org/officeDocument/2006/relationships/hyperlink" Target="http://www.longleafpinerealtors.com/" TargetMode="Externa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hyperlink" Target="http://www.mcrar.com/" TargetMode="External"/><Relationship Id="rId5" Type="http://schemas.openxmlformats.org/officeDocument/2006/relationships/hyperlink" Target="http://www.ncrealtors.org/" TargetMode="External"/><Relationship Id="rId4" Type="http://schemas.openxmlformats.org/officeDocument/2006/relationships/hyperlink" Target="http://realtor.org/"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hyperlink" Target="mailto:david@pinehursthomes.com" TargetMode="External"/><Relationship Id="rId2" Type="http://schemas.openxmlformats.org/officeDocument/2006/relationships/slideLayout" Target="../slideLayouts/slideLayout1.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8B605D-EA2C-4094-A8C8-8CBE956AAC73}"/>
              </a:ext>
            </a:extLst>
          </p:cNvPr>
          <p:cNvSpPr txBox="1"/>
          <p:nvPr/>
        </p:nvSpPr>
        <p:spPr>
          <a:xfrm>
            <a:off x="1908811" y="2731774"/>
            <a:ext cx="2823211" cy="3000821"/>
          </a:xfrm>
          <a:prstGeom prst="rect">
            <a:avLst/>
          </a:prstGeom>
          <a:noFill/>
        </p:spPr>
        <p:txBody>
          <a:bodyPr wrap="square" rtlCol="0">
            <a:spAutoFit/>
          </a:bodyPr>
          <a:lstStyle/>
          <a:p>
            <a:pPr algn="ctr"/>
            <a:r>
              <a:rPr lang="en-GB" sz="2700" dirty="0"/>
              <a:t>CENTURY 21 STERLING</a:t>
            </a:r>
          </a:p>
          <a:p>
            <a:pPr algn="ctr"/>
            <a:endParaRPr lang="en-GB" sz="2700" dirty="0"/>
          </a:p>
          <a:p>
            <a:pPr algn="ctr"/>
            <a:endParaRPr lang="en-GB" sz="2700" dirty="0"/>
          </a:p>
          <a:p>
            <a:pPr algn="ctr"/>
            <a:r>
              <a:rPr lang="en-GB" sz="2700" dirty="0"/>
              <a:t>PROPERTY INVESTMENT AND MANAGEMENT</a:t>
            </a:r>
          </a:p>
        </p:txBody>
      </p:sp>
    </p:spTree>
    <p:custDataLst>
      <p:tags r:id="rId1"/>
    </p:custDataLst>
    <p:extLst>
      <p:ext uri="{BB962C8B-B14F-4D97-AF65-F5344CB8AC3E}">
        <p14:creationId xmlns:p14="http://schemas.microsoft.com/office/powerpoint/2010/main" val="1755059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3FFC9-EE43-4F8E-BEE4-250EA3599AFA}"/>
              </a:ext>
            </a:extLst>
          </p:cNvPr>
          <p:cNvSpPr txBox="1"/>
          <p:nvPr/>
        </p:nvSpPr>
        <p:spPr>
          <a:xfrm>
            <a:off x="502235" y="3246902"/>
            <a:ext cx="3608387" cy="2677656"/>
          </a:xfrm>
          <a:prstGeom prst="rect">
            <a:avLst/>
          </a:prstGeom>
          <a:noFill/>
        </p:spPr>
        <p:txBody>
          <a:bodyPr wrap="square" rtlCol="0">
            <a:spAutoFit/>
          </a:bodyPr>
          <a:lstStyle/>
          <a:p>
            <a:pPr algn="just"/>
            <a:endParaRPr lang="en-US" sz="1200" dirty="0"/>
          </a:p>
          <a:p>
            <a:pPr algn="just"/>
            <a:r>
              <a:rPr lang="en-US" sz="1200" b="1" dirty="0"/>
              <a:t>Why Century 21 Sterling?</a:t>
            </a:r>
          </a:p>
          <a:p>
            <a:pPr algn="just"/>
            <a:endParaRPr lang="en-US" sz="1200" dirty="0"/>
          </a:p>
          <a:p>
            <a:pPr algn="just"/>
            <a:r>
              <a:rPr lang="en-US" sz="1200" dirty="0"/>
              <a:t>As part of the Century 21 family, we offer many advantages:</a:t>
            </a:r>
          </a:p>
          <a:p>
            <a:pPr marL="214317" indent="-214317" algn="just">
              <a:buFont typeface="Arial" panose="020B0604020202020204" pitchFamily="34" charset="0"/>
              <a:buChar char="•"/>
            </a:pPr>
            <a:r>
              <a:rPr lang="en-US" sz="1200" dirty="0"/>
              <a:t>The most recognized name in real estate</a:t>
            </a:r>
          </a:p>
          <a:p>
            <a:pPr marL="214317" indent="-214317" algn="just">
              <a:buFont typeface="Arial" panose="020B0604020202020204" pitchFamily="34" charset="0"/>
              <a:buChar char="•"/>
            </a:pPr>
            <a:r>
              <a:rPr lang="en-US" sz="1200" dirty="0"/>
              <a:t>47 years of industry leading experience</a:t>
            </a:r>
          </a:p>
          <a:p>
            <a:pPr marL="214317" indent="-214317" algn="just">
              <a:buFont typeface="Arial" panose="020B0604020202020204" pitchFamily="34" charset="0"/>
              <a:buChar char="•"/>
            </a:pPr>
            <a:r>
              <a:rPr lang="en-US" sz="1200" dirty="0"/>
              <a:t>One of the world’s most visited real estate franchise websites</a:t>
            </a:r>
          </a:p>
          <a:p>
            <a:pPr marL="214317" indent="-214317" algn="just">
              <a:buFont typeface="Arial" panose="020B0604020202020204" pitchFamily="34" charset="0"/>
              <a:buChar char="•"/>
            </a:pPr>
            <a:r>
              <a:rPr lang="en-US" sz="1200" dirty="0"/>
              <a:t>Over 3 million website visits per month</a:t>
            </a:r>
          </a:p>
          <a:p>
            <a:pPr marL="214317" indent="-214317" algn="just">
              <a:buFont typeface="Arial" panose="020B0604020202020204" pitchFamily="34" charset="0"/>
              <a:buChar char="•"/>
            </a:pPr>
            <a:r>
              <a:rPr lang="en-US" sz="1200" dirty="0"/>
              <a:t>JD Power winners four years in a row for first time buyers and sellers customer satisfaction</a:t>
            </a:r>
          </a:p>
          <a:p>
            <a:pPr marL="214317" indent="-214317" algn="just">
              <a:buFont typeface="Arial" panose="020B0604020202020204" pitchFamily="34" charset="0"/>
              <a:buChar char="•"/>
            </a:pPr>
            <a:r>
              <a:rPr lang="en-US" sz="1200" dirty="0"/>
              <a:t>Over 8,000 offices in 81 countries world-wide</a:t>
            </a:r>
          </a:p>
          <a:p>
            <a:pPr algn="just"/>
            <a:endParaRPr lang="en-GB" sz="1200" b="1" dirty="0"/>
          </a:p>
        </p:txBody>
      </p:sp>
      <p:grpSp>
        <p:nvGrpSpPr>
          <p:cNvPr id="20" name="Group 19">
            <a:extLst>
              <a:ext uri="{FF2B5EF4-FFF2-40B4-BE49-F238E27FC236}">
                <a16:creationId xmlns:a16="http://schemas.microsoft.com/office/drawing/2014/main" id="{96BCC3B1-B921-40FD-8496-AEB56480B554}"/>
              </a:ext>
            </a:extLst>
          </p:cNvPr>
          <p:cNvGrpSpPr/>
          <p:nvPr/>
        </p:nvGrpSpPr>
        <p:grpSpPr>
          <a:xfrm>
            <a:off x="1252392" y="6468203"/>
            <a:ext cx="4353216" cy="1489488"/>
            <a:chOff x="744988" y="9065150"/>
            <a:chExt cx="5804291" cy="1985977"/>
          </a:xfrm>
        </p:grpSpPr>
        <p:sp>
          <p:nvSpPr>
            <p:cNvPr id="8" name="TextBox 7">
              <a:extLst>
                <a:ext uri="{FF2B5EF4-FFF2-40B4-BE49-F238E27FC236}">
                  <a16:creationId xmlns:a16="http://schemas.microsoft.com/office/drawing/2014/main" id="{ACC1699B-F420-41C5-A599-05469982C90A}"/>
                </a:ext>
              </a:extLst>
            </p:cNvPr>
            <p:cNvSpPr txBox="1"/>
            <p:nvPr/>
          </p:nvSpPr>
          <p:spPr>
            <a:xfrm>
              <a:off x="744988" y="9065150"/>
              <a:ext cx="3192415" cy="400279"/>
            </a:xfrm>
            <a:prstGeom prst="rect">
              <a:avLst/>
            </a:prstGeom>
            <a:noFill/>
          </p:spPr>
          <p:txBody>
            <a:bodyPr wrap="none" rtlCol="0">
              <a:spAutoFit/>
            </a:bodyPr>
            <a:lstStyle/>
            <a:p>
              <a:r>
                <a:rPr lang="en-GB" sz="1351" b="1" dirty="0"/>
                <a:t>Our gold medal commitments</a:t>
              </a:r>
            </a:p>
          </p:txBody>
        </p:sp>
        <p:grpSp>
          <p:nvGrpSpPr>
            <p:cNvPr id="16" name="Group 15">
              <a:extLst>
                <a:ext uri="{FF2B5EF4-FFF2-40B4-BE49-F238E27FC236}">
                  <a16:creationId xmlns:a16="http://schemas.microsoft.com/office/drawing/2014/main" id="{6EBC695C-99E0-4D99-9B81-7A5367526B20}"/>
                </a:ext>
              </a:extLst>
            </p:cNvPr>
            <p:cNvGrpSpPr/>
            <p:nvPr/>
          </p:nvGrpSpPr>
          <p:grpSpPr>
            <a:xfrm>
              <a:off x="790707" y="9612867"/>
              <a:ext cx="881369" cy="1419449"/>
              <a:chOff x="520382" y="9951720"/>
              <a:chExt cx="881369" cy="1419449"/>
            </a:xfrm>
          </p:grpSpPr>
          <p:sp>
            <p:nvSpPr>
              <p:cNvPr id="4" name="Pentagon 3">
                <a:extLst>
                  <a:ext uri="{FF2B5EF4-FFF2-40B4-BE49-F238E27FC236}">
                    <a16:creationId xmlns:a16="http://schemas.microsoft.com/office/drawing/2014/main" id="{94F563D6-C679-4C42-B7E1-5A58716F484B}"/>
                  </a:ext>
                </a:extLst>
              </p:cNvPr>
              <p:cNvSpPr/>
              <p:nvPr/>
            </p:nvSpPr>
            <p:spPr>
              <a:xfrm>
                <a:off x="520382"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0" name="TextBox 9">
                <a:extLst>
                  <a:ext uri="{FF2B5EF4-FFF2-40B4-BE49-F238E27FC236}">
                    <a16:creationId xmlns:a16="http://schemas.microsoft.com/office/drawing/2014/main" id="{1FFAD608-7957-4117-89C7-84A633BE08EC}"/>
                  </a:ext>
                </a:extLst>
              </p:cNvPr>
              <p:cNvSpPr txBox="1"/>
              <p:nvPr/>
            </p:nvSpPr>
            <p:spPr>
              <a:xfrm>
                <a:off x="561350" y="10816831"/>
                <a:ext cx="840401" cy="554338"/>
              </a:xfrm>
              <a:prstGeom prst="rect">
                <a:avLst/>
              </a:prstGeom>
              <a:noFill/>
            </p:spPr>
            <p:txBody>
              <a:bodyPr wrap="none" rtlCol="0">
                <a:spAutoFit/>
              </a:bodyPr>
              <a:lstStyle/>
              <a:p>
                <a:pPr algn="ctr"/>
                <a:r>
                  <a:rPr lang="en-GB" sz="1051" dirty="0"/>
                  <a:t>Cancel</a:t>
                </a:r>
              </a:p>
              <a:p>
                <a:pPr algn="ctr"/>
                <a:r>
                  <a:rPr lang="en-GB" sz="1051" dirty="0"/>
                  <a:t>anytime</a:t>
                </a:r>
              </a:p>
            </p:txBody>
          </p:sp>
        </p:grpSp>
        <p:grpSp>
          <p:nvGrpSpPr>
            <p:cNvPr id="17" name="Group 16">
              <a:extLst>
                <a:ext uri="{FF2B5EF4-FFF2-40B4-BE49-F238E27FC236}">
                  <a16:creationId xmlns:a16="http://schemas.microsoft.com/office/drawing/2014/main" id="{62AA26FC-8C5B-4B8F-A7BB-F60D091F99C0}"/>
                </a:ext>
              </a:extLst>
            </p:cNvPr>
            <p:cNvGrpSpPr/>
            <p:nvPr/>
          </p:nvGrpSpPr>
          <p:grpSpPr>
            <a:xfrm>
              <a:off x="2296082" y="9612867"/>
              <a:ext cx="925896" cy="1407776"/>
              <a:chOff x="1854939" y="9951720"/>
              <a:chExt cx="925896" cy="1407776"/>
            </a:xfrm>
          </p:grpSpPr>
          <p:sp>
            <p:nvSpPr>
              <p:cNvPr id="3" name="Pentagon 2">
                <a:extLst>
                  <a:ext uri="{FF2B5EF4-FFF2-40B4-BE49-F238E27FC236}">
                    <a16:creationId xmlns:a16="http://schemas.microsoft.com/office/drawing/2014/main" id="{BE2BE40A-1909-4AC8-B0F9-32D80D354184}"/>
                  </a:ext>
                </a:extLst>
              </p:cNvPr>
              <p:cNvSpPr/>
              <p:nvPr/>
            </p:nvSpPr>
            <p:spPr>
              <a:xfrm>
                <a:off x="1891167"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1" name="TextBox 10">
                <a:extLst>
                  <a:ext uri="{FF2B5EF4-FFF2-40B4-BE49-F238E27FC236}">
                    <a16:creationId xmlns:a16="http://schemas.microsoft.com/office/drawing/2014/main" id="{DB62BD94-2D92-4C17-BD7A-30656BEB488E}"/>
                  </a:ext>
                </a:extLst>
              </p:cNvPr>
              <p:cNvSpPr txBox="1"/>
              <p:nvPr/>
            </p:nvSpPr>
            <p:spPr>
              <a:xfrm>
                <a:off x="1854939" y="10805158"/>
                <a:ext cx="925896" cy="554338"/>
              </a:xfrm>
              <a:prstGeom prst="rect">
                <a:avLst/>
              </a:prstGeom>
              <a:noFill/>
            </p:spPr>
            <p:txBody>
              <a:bodyPr wrap="none" rtlCol="0">
                <a:spAutoFit/>
              </a:bodyPr>
              <a:lstStyle/>
              <a:p>
                <a:pPr algn="ctr"/>
                <a:r>
                  <a:rPr lang="en-GB" sz="1051" dirty="0"/>
                  <a:t>Price</a:t>
                </a:r>
              </a:p>
              <a:p>
                <a:pPr algn="ctr"/>
                <a:r>
                  <a:rPr lang="en-GB" sz="1051" dirty="0"/>
                  <a:t>matching</a:t>
                </a:r>
              </a:p>
            </p:txBody>
          </p:sp>
        </p:grpSp>
        <p:grpSp>
          <p:nvGrpSpPr>
            <p:cNvPr id="14" name="Group 13">
              <a:extLst>
                <a:ext uri="{FF2B5EF4-FFF2-40B4-BE49-F238E27FC236}">
                  <a16:creationId xmlns:a16="http://schemas.microsoft.com/office/drawing/2014/main" id="{07333112-867A-45BB-92FC-FCBDBF2CA9A8}"/>
                </a:ext>
              </a:extLst>
            </p:cNvPr>
            <p:cNvGrpSpPr/>
            <p:nvPr/>
          </p:nvGrpSpPr>
          <p:grpSpPr>
            <a:xfrm>
              <a:off x="5009968" y="9612867"/>
              <a:ext cx="1539311" cy="1423019"/>
              <a:chOff x="4739643" y="9951720"/>
              <a:chExt cx="1539311" cy="1423019"/>
            </a:xfrm>
          </p:grpSpPr>
          <p:sp>
            <p:nvSpPr>
              <p:cNvPr id="6" name="Pentagon 5">
                <a:extLst>
                  <a:ext uri="{FF2B5EF4-FFF2-40B4-BE49-F238E27FC236}">
                    <a16:creationId xmlns:a16="http://schemas.microsoft.com/office/drawing/2014/main" id="{80503256-87AB-408A-82A8-67BBB71AC178}"/>
                  </a:ext>
                </a:extLst>
              </p:cNvPr>
              <p:cNvSpPr/>
              <p:nvPr/>
            </p:nvSpPr>
            <p:spPr>
              <a:xfrm>
                <a:off x="5082578"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2" name="TextBox 11">
                <a:extLst>
                  <a:ext uri="{FF2B5EF4-FFF2-40B4-BE49-F238E27FC236}">
                    <a16:creationId xmlns:a16="http://schemas.microsoft.com/office/drawing/2014/main" id="{775F0C65-B00E-4200-A6BF-24957823F83B}"/>
                  </a:ext>
                </a:extLst>
              </p:cNvPr>
              <p:cNvSpPr txBox="1"/>
              <p:nvPr/>
            </p:nvSpPr>
            <p:spPr>
              <a:xfrm>
                <a:off x="4739643" y="10820400"/>
                <a:ext cx="1539311" cy="554339"/>
              </a:xfrm>
              <a:prstGeom prst="rect">
                <a:avLst/>
              </a:prstGeom>
              <a:noFill/>
            </p:spPr>
            <p:txBody>
              <a:bodyPr wrap="none" rtlCol="0">
                <a:spAutoFit/>
              </a:bodyPr>
              <a:lstStyle/>
              <a:p>
                <a:pPr algn="ctr"/>
                <a:r>
                  <a:rPr lang="en-GB" sz="1051" dirty="0"/>
                  <a:t>Rent within</a:t>
                </a:r>
              </a:p>
              <a:p>
                <a:pPr algn="ctr"/>
                <a:r>
                  <a:rPr lang="en-GB" sz="1051" dirty="0"/>
                  <a:t>4 weeks or no fee</a:t>
                </a:r>
              </a:p>
            </p:txBody>
          </p:sp>
        </p:grpSp>
        <p:grpSp>
          <p:nvGrpSpPr>
            <p:cNvPr id="15" name="Group 14">
              <a:extLst>
                <a:ext uri="{FF2B5EF4-FFF2-40B4-BE49-F238E27FC236}">
                  <a16:creationId xmlns:a16="http://schemas.microsoft.com/office/drawing/2014/main" id="{8E7EA218-D237-41D3-8BA3-9F86C69B7FB7}"/>
                </a:ext>
              </a:extLst>
            </p:cNvPr>
            <p:cNvGrpSpPr/>
            <p:nvPr/>
          </p:nvGrpSpPr>
          <p:grpSpPr>
            <a:xfrm>
              <a:off x="3546693" y="9612867"/>
              <a:ext cx="1445268" cy="1438260"/>
              <a:chOff x="2992956" y="9951720"/>
              <a:chExt cx="1445268" cy="1438260"/>
            </a:xfrm>
          </p:grpSpPr>
          <p:sp>
            <p:nvSpPr>
              <p:cNvPr id="5" name="Pentagon 4">
                <a:extLst>
                  <a:ext uri="{FF2B5EF4-FFF2-40B4-BE49-F238E27FC236}">
                    <a16:creationId xmlns:a16="http://schemas.microsoft.com/office/drawing/2014/main" id="{CCE47C5E-EFE3-4E32-AFC4-29A4F1AE6A9B}"/>
                  </a:ext>
                </a:extLst>
              </p:cNvPr>
              <p:cNvSpPr/>
              <p:nvPr/>
            </p:nvSpPr>
            <p:spPr>
              <a:xfrm>
                <a:off x="3288869"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3" name="TextBox 12">
                <a:extLst>
                  <a:ext uri="{FF2B5EF4-FFF2-40B4-BE49-F238E27FC236}">
                    <a16:creationId xmlns:a16="http://schemas.microsoft.com/office/drawing/2014/main" id="{880774EF-74A9-410B-B544-4FF378F80A3B}"/>
                  </a:ext>
                </a:extLst>
              </p:cNvPr>
              <p:cNvSpPr txBox="1"/>
              <p:nvPr/>
            </p:nvSpPr>
            <p:spPr>
              <a:xfrm>
                <a:off x="2992956" y="10835642"/>
                <a:ext cx="1445268" cy="554338"/>
              </a:xfrm>
              <a:prstGeom prst="rect">
                <a:avLst/>
              </a:prstGeom>
              <a:noFill/>
            </p:spPr>
            <p:txBody>
              <a:bodyPr wrap="none" rtlCol="0">
                <a:spAutoFit/>
              </a:bodyPr>
              <a:lstStyle/>
              <a:p>
                <a:pPr algn="ctr"/>
                <a:r>
                  <a:rPr lang="en-GB" sz="1051" dirty="0">
                    <a:solidFill>
                      <a:srgbClr val="FF0000"/>
                    </a:solidFill>
                  </a:rPr>
                  <a:t>Commitment to </a:t>
                </a:r>
              </a:p>
              <a:p>
                <a:pPr algn="ctr"/>
                <a:r>
                  <a:rPr lang="en-GB" sz="1051" dirty="0">
                    <a:solidFill>
                      <a:srgbClr val="FF0000"/>
                    </a:solidFill>
                  </a:rPr>
                  <a:t>reducing costs</a:t>
                </a:r>
              </a:p>
            </p:txBody>
          </p:sp>
        </p:grpSp>
      </p:grpSp>
      <p:pic>
        <p:nvPicPr>
          <p:cNvPr id="19" name="Picture 18">
            <a:extLst>
              <a:ext uri="{FF2B5EF4-FFF2-40B4-BE49-F238E27FC236}">
                <a16:creationId xmlns:a16="http://schemas.microsoft.com/office/drawing/2014/main" id="{6DB73EFC-C899-457E-A97E-1E5EC08017C2}"/>
              </a:ext>
            </a:extLst>
          </p:cNvPr>
          <p:cNvPicPr>
            <a:picLocks noChangeAspect="1"/>
          </p:cNvPicPr>
          <p:nvPr/>
        </p:nvPicPr>
        <p:blipFill>
          <a:blip r:embed="rId3"/>
          <a:stretch>
            <a:fillRect/>
          </a:stretch>
        </p:blipFill>
        <p:spPr>
          <a:xfrm>
            <a:off x="4112793" y="3495401"/>
            <a:ext cx="2443842" cy="2180659"/>
          </a:xfrm>
          <a:prstGeom prst="rect">
            <a:avLst/>
          </a:prstGeom>
        </p:spPr>
      </p:pic>
      <p:sp>
        <p:nvSpPr>
          <p:cNvPr id="21" name="Rectangle 20">
            <a:extLst>
              <a:ext uri="{FF2B5EF4-FFF2-40B4-BE49-F238E27FC236}">
                <a16:creationId xmlns:a16="http://schemas.microsoft.com/office/drawing/2014/main" id="{9BE4FC66-E962-4F0B-8813-825D1E70F698}"/>
              </a:ext>
            </a:extLst>
          </p:cNvPr>
          <p:cNvSpPr/>
          <p:nvPr/>
        </p:nvSpPr>
        <p:spPr>
          <a:xfrm>
            <a:off x="418067" y="1186309"/>
            <a:ext cx="6021865" cy="1754326"/>
          </a:xfrm>
          <a:prstGeom prst="rect">
            <a:avLst/>
          </a:prstGeom>
        </p:spPr>
        <p:txBody>
          <a:bodyPr wrap="square">
            <a:spAutoFit/>
          </a:bodyPr>
          <a:lstStyle/>
          <a:p>
            <a:pPr algn="just"/>
            <a:r>
              <a:rPr lang="en-US" sz="1200" b="1" dirty="0"/>
              <a:t>Welcome</a:t>
            </a:r>
          </a:p>
          <a:p>
            <a:pPr algn="just"/>
            <a:r>
              <a:rPr lang="en-US" sz="1200" dirty="0"/>
              <a:t>Thank you for taking the time to consider Century21 Sterling Property Management as your property investment and / or management partner. We look forward to assisting you too in every way possible, and to build a long relationship in serving your needs.</a:t>
            </a:r>
            <a:endParaRPr lang="en-GB" sz="1200" dirty="0"/>
          </a:p>
          <a:p>
            <a:pPr algn="just"/>
            <a:r>
              <a:rPr lang="en-US" sz="1200" dirty="0"/>
              <a:t> </a:t>
            </a:r>
            <a:endParaRPr lang="en-GB" sz="1200" dirty="0"/>
          </a:p>
          <a:p>
            <a:pPr algn="just"/>
            <a:r>
              <a:rPr lang="en-US" sz="1200" b="1" dirty="0"/>
              <a:t>Century21 - Relentless</a:t>
            </a:r>
            <a:endParaRPr lang="en-GB" sz="1200" b="1" dirty="0"/>
          </a:p>
          <a:p>
            <a:pPr algn="just"/>
            <a:r>
              <a:rPr lang="en-US" sz="1200" dirty="0"/>
              <a:t>Century21 Sterling Property Management is a full-service brokerage focusing on Property Investment, Management, Leasing, and Sales. We manage homes in Moore County, Hoke County, Richmond County, Lee County, Scotland County and Hartnett County.  </a:t>
            </a:r>
          </a:p>
        </p:txBody>
      </p:sp>
    </p:spTree>
    <p:custDataLst>
      <p:tags r:id="rId1"/>
    </p:custDataLst>
    <p:extLst>
      <p:ext uri="{BB962C8B-B14F-4D97-AF65-F5344CB8AC3E}">
        <p14:creationId xmlns:p14="http://schemas.microsoft.com/office/powerpoint/2010/main" val="3947363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45E970-B6ED-468F-8C82-E111BCB26581}"/>
              </a:ext>
            </a:extLst>
          </p:cNvPr>
          <p:cNvSpPr/>
          <p:nvPr/>
        </p:nvSpPr>
        <p:spPr>
          <a:xfrm>
            <a:off x="669969" y="1010798"/>
            <a:ext cx="5510912" cy="4575612"/>
          </a:xfrm>
          <a:prstGeom prst="rect">
            <a:avLst/>
          </a:prstGeom>
        </p:spPr>
        <p:txBody>
          <a:bodyPr wrap="square">
            <a:spAutoFit/>
          </a:bodyPr>
          <a:lstStyle/>
          <a:p>
            <a:pPr marL="308618" marR="137163" algn="just">
              <a:spcBef>
                <a:spcPts val="451"/>
              </a:spcBef>
              <a:spcAft>
                <a:spcPts val="451"/>
              </a:spcAft>
            </a:pPr>
            <a:r>
              <a:rPr lang="en-US" sz="1400" b="1" dirty="0">
                <a:solidFill>
                  <a:srgbClr val="000000"/>
                </a:solidFill>
                <a:latin typeface="Calibri" panose="020F0502020204030204" pitchFamily="34" charset="0"/>
                <a:cs typeface="Calibri" panose="020F0502020204030204" pitchFamily="34" charset="0"/>
              </a:rPr>
              <a:t>5 reasons our clients chose Century21 Sterling Property Management</a:t>
            </a:r>
            <a:endParaRPr lang="en-GB" sz="1400" b="1" dirty="0">
              <a:solidFill>
                <a:srgbClr val="000000"/>
              </a:solidFill>
              <a:latin typeface="Calibri" panose="020F0502020204030204" pitchFamily="34" charset="0"/>
              <a:cs typeface="Calibri" panose="020F0502020204030204" pitchFamily="34" charset="0"/>
            </a:endParaRPr>
          </a:p>
          <a:p>
            <a:pPr algn="just">
              <a:lnSpc>
                <a:spcPts val="902"/>
              </a:lnSpc>
              <a:spcAft>
                <a:spcPts val="600"/>
              </a:spcAft>
            </a:pPr>
            <a:r>
              <a:rPr lang="en-US" sz="1100" dirty="0">
                <a:ea typeface="Calibri" panose="020F0502020204030204" pitchFamily="34" charset="0"/>
                <a:cs typeface="Times New Roman" panose="02020603050405020304" pitchFamily="18" charset="0"/>
              </a:rPr>
              <a:t> </a:t>
            </a:r>
            <a:endParaRPr lang="en-GB" sz="1100" dirty="0">
              <a:ea typeface="Calibri" panose="020F0502020204030204" pitchFamily="34" charset="0"/>
              <a:cs typeface="Times New Roman" panose="02020603050405020304" pitchFamily="18" charset="0"/>
            </a:endParaRPr>
          </a:p>
          <a:p>
            <a:pPr marL="273851" marR="137163" indent="-204794" algn="just">
              <a:lnSpc>
                <a:spcPct val="107000"/>
              </a:lnSpc>
              <a:spcBef>
                <a:spcPts val="38"/>
              </a:spcBef>
              <a:buFont typeface="+mj-lt"/>
              <a:buAutoNum type="arabicPeriod"/>
            </a:pPr>
            <a:endParaRPr lang="en-US"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FF0000"/>
                </a:solidFill>
                <a:latin typeface="Calibri" panose="020F0502020204030204" pitchFamily="34" charset="0"/>
                <a:cs typeface="Calibri" panose="020F0502020204030204" pitchFamily="34" charset="0"/>
              </a:rPr>
              <a:t>Real estate professionals: </a:t>
            </a:r>
            <a:r>
              <a:rPr lang="en-US" sz="1100" dirty="0">
                <a:solidFill>
                  <a:srgbClr val="FF0000"/>
                </a:solidFill>
                <a:latin typeface="Calibri" panose="020F0502020204030204" pitchFamily="34" charset="0"/>
                <a:cs typeface="Calibri" panose="020F0502020204030204" pitchFamily="34" charset="0"/>
              </a:rPr>
              <a:t>Everyone in our property investment and management team is a  qualified Realtor, qualified Military Relocation Professionals, and a member of NARPM.</a:t>
            </a:r>
          </a:p>
          <a:p>
            <a:pPr marL="273851" marR="137163" indent="-204794" algn="just">
              <a:lnSpc>
                <a:spcPct val="107000"/>
              </a:lnSpc>
              <a:spcBef>
                <a:spcPts val="38"/>
              </a:spcBef>
              <a:buFont typeface="+mj-lt"/>
              <a:buAutoNum type="arabicPeriod"/>
            </a:pPr>
            <a:endParaRPr lang="en-US" sz="1100" b="1" dirty="0">
              <a:solidFill>
                <a:srgbClr val="FF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FF0000"/>
                </a:solidFill>
                <a:latin typeface="Calibri" panose="020F0502020204030204" pitchFamily="34" charset="0"/>
                <a:cs typeface="Calibri" panose="020F0502020204030204" pitchFamily="34" charset="0"/>
              </a:rPr>
              <a:t>Investment market expertise: </a:t>
            </a:r>
            <a:r>
              <a:rPr lang="en-US" sz="1100" dirty="0">
                <a:solidFill>
                  <a:srgbClr val="FF0000"/>
                </a:solidFill>
                <a:latin typeface="Calibri" panose="020F0502020204030204" pitchFamily="34" charset="0"/>
                <a:cs typeface="Calibri" panose="020F0502020204030204" pitchFamily="34" charset="0"/>
              </a:rPr>
              <a:t>As owners of several properties, the management team of Century21 Sterling Property Management knows what it takes to successfully invest in property.  </a:t>
            </a:r>
          </a:p>
          <a:p>
            <a:pPr marL="273851" marR="137163" indent="-204794" algn="just">
              <a:lnSpc>
                <a:spcPct val="107000"/>
              </a:lnSpc>
              <a:spcBef>
                <a:spcPts val="38"/>
              </a:spcBef>
              <a:buFont typeface="+mj-lt"/>
              <a:buAutoNum type="arabicPeriod"/>
            </a:pPr>
            <a:endParaRPr lang="en-US" sz="1100" b="1" dirty="0">
              <a:solidFill>
                <a:srgbClr val="FF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FF0000"/>
                </a:solidFill>
                <a:latin typeface="Calibri" panose="020F0502020204030204" pitchFamily="34" charset="0"/>
                <a:cs typeface="Calibri" panose="020F0502020204030204" pitchFamily="34" charset="0"/>
              </a:rPr>
              <a:t>Finding good tenants fast: </a:t>
            </a:r>
            <a:r>
              <a:rPr lang="en-US" sz="1100" dirty="0">
                <a:solidFill>
                  <a:srgbClr val="FF0000"/>
                </a:solidFill>
                <a:latin typeface="Calibri" panose="020F0502020204030204" pitchFamily="34" charset="0"/>
                <a:cs typeface="Calibri" panose="020F0502020204030204" pitchFamily="34" charset="0"/>
              </a:rPr>
              <a:t>Century 21’s marketing capability means your home will be listed on the Century21 website, local MLS’s and over 200 syndicated property websites including prominent positions on the top military sites. </a:t>
            </a:r>
            <a:r>
              <a:rPr lang="en-US" sz="1100" dirty="0">
                <a:solidFill>
                  <a:srgbClr val="FF0000"/>
                </a:solidFill>
              </a:rPr>
              <a:t>And our application process provides an extensive background check of all tenants.</a:t>
            </a:r>
          </a:p>
          <a:p>
            <a:pPr marL="273851" marR="137163" indent="-204794" algn="just">
              <a:lnSpc>
                <a:spcPct val="107000"/>
              </a:lnSpc>
              <a:spcBef>
                <a:spcPts val="38"/>
              </a:spcBef>
              <a:buFont typeface="+mj-lt"/>
              <a:buAutoNum type="arabicPeriod"/>
            </a:pPr>
            <a:endParaRPr lang="en-US" sz="1100" dirty="0">
              <a:solidFill>
                <a:srgbClr val="FF0000"/>
              </a:solidFill>
            </a:endParaRPr>
          </a:p>
          <a:p>
            <a:pPr marL="273851" marR="137163" indent="-204794" algn="just">
              <a:lnSpc>
                <a:spcPct val="107000"/>
              </a:lnSpc>
              <a:spcBef>
                <a:spcPts val="38"/>
              </a:spcBef>
              <a:buFont typeface="+mj-lt"/>
              <a:buAutoNum type="arabicPeriod"/>
            </a:pPr>
            <a:r>
              <a:rPr lang="en-US" sz="1100" b="1" dirty="0">
                <a:solidFill>
                  <a:srgbClr val="FF0000"/>
                </a:solidFill>
                <a:latin typeface="Calibri" panose="020F0502020204030204" pitchFamily="34" charset="0"/>
                <a:cs typeface="Calibri" panose="020F0502020204030204" pitchFamily="34" charset="0"/>
              </a:rPr>
              <a:t>Looking after our owners: </a:t>
            </a:r>
            <a:r>
              <a:rPr lang="en-US" sz="1100" dirty="0">
                <a:solidFill>
                  <a:srgbClr val="FF0000"/>
                </a:solidFill>
                <a:latin typeface="Calibri" panose="020F0502020204030204" pitchFamily="34" charset="0"/>
                <a:cs typeface="Calibri" panose="020F0502020204030204" pitchFamily="34" charset="0"/>
              </a:rPr>
              <a:t>Owners are kept informed on everything they wish, from the progress of maintenance work, to the rapid disbursement of funds. Payments (and financial statements) are sent to our owners electronically each month.  </a:t>
            </a:r>
          </a:p>
          <a:p>
            <a:pPr marL="273851" marR="137163" indent="-204794" algn="just">
              <a:lnSpc>
                <a:spcPct val="107000"/>
              </a:lnSpc>
              <a:spcBef>
                <a:spcPts val="38"/>
              </a:spcBef>
              <a:buFont typeface="+mj-lt"/>
              <a:buAutoNum type="arabicPeriod"/>
            </a:pPr>
            <a:endParaRPr lang="en-US" sz="1100" b="1" dirty="0">
              <a:solidFill>
                <a:srgbClr val="FF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FF0000"/>
                </a:solidFill>
                <a:latin typeface="Calibri" panose="020F0502020204030204" pitchFamily="34" charset="0"/>
                <a:cs typeface="Calibri" panose="020F0502020204030204" pitchFamily="34" charset="0"/>
              </a:rPr>
              <a:t>Outstanding customer service: </a:t>
            </a:r>
            <a:r>
              <a:rPr lang="en-US" sz="1100" dirty="0">
                <a:solidFill>
                  <a:srgbClr val="FF0000"/>
                </a:solidFill>
                <a:latin typeface="Calibri" panose="020F0502020204030204" pitchFamily="34" charset="0"/>
                <a:cs typeface="Calibri" panose="020F0502020204030204" pitchFamily="34" charset="0"/>
              </a:rPr>
              <a:t>We have close links with maintenance experts in many fields to ensure swift and cost-effective problem resolution. Our reputation for applying common sense and getting the job done is second to none. </a:t>
            </a:r>
            <a:endParaRPr lang="en-GB" sz="1100" dirty="0">
              <a:solidFill>
                <a:srgbClr val="FF0000"/>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D8F1F320-9C03-4697-B7E5-56E822D7D00D}"/>
              </a:ext>
            </a:extLst>
          </p:cNvPr>
          <p:cNvSpPr/>
          <p:nvPr/>
        </p:nvSpPr>
        <p:spPr>
          <a:xfrm>
            <a:off x="669969" y="6163339"/>
            <a:ext cx="5784619" cy="1789914"/>
          </a:xfrm>
          <a:prstGeom prst="rect">
            <a:avLst/>
          </a:prstGeom>
        </p:spPr>
        <p:txBody>
          <a:bodyPr wrap="square">
            <a:spAutoFit/>
          </a:bodyPr>
          <a:lstStyle/>
          <a:p>
            <a:pPr marL="69057" marR="137163">
              <a:lnSpc>
                <a:spcPct val="107000"/>
              </a:lnSpc>
              <a:spcBef>
                <a:spcPts val="38"/>
              </a:spcBef>
            </a:pPr>
            <a:endParaRPr lang="en-GB" sz="1100" dirty="0">
              <a:solidFill>
                <a:srgbClr val="000000"/>
              </a:solidFill>
              <a:latin typeface="Calibri" panose="020F0502020204030204" pitchFamily="34" charset="0"/>
              <a:cs typeface="Calibri" panose="020F0502020204030204" pitchFamily="34" charset="0"/>
            </a:endParaRPr>
          </a:p>
          <a:p>
            <a:pPr marL="69059" marR="137163">
              <a:lnSpc>
                <a:spcPts val="1031"/>
              </a:lnSpc>
              <a:spcBef>
                <a:spcPts val="451"/>
              </a:spcBef>
              <a:spcAft>
                <a:spcPts val="451"/>
              </a:spcAft>
            </a:pPr>
            <a:r>
              <a:rPr lang="en-US" sz="1200" b="1" dirty="0">
                <a:solidFill>
                  <a:srgbClr val="000000"/>
                </a:solidFill>
                <a:latin typeface="Calibri" panose="020F0502020204030204" pitchFamily="34" charset="0"/>
                <a:ea typeface="Arial" panose="020B0604020202020204" pitchFamily="34" charset="0"/>
                <a:cs typeface="Times New Roman" panose="02020603050405020304" pitchFamily="18" charset="0"/>
              </a:rPr>
              <a:t>Licenses and Affiliations</a:t>
            </a:r>
            <a:endParaRPr lang="en-GB" sz="1200" b="1" dirty="0">
              <a:solidFill>
                <a:srgbClr val="000000"/>
              </a:solidFill>
              <a:latin typeface="Calibri" panose="020F0502020204030204" pitchFamily="34" charset="0"/>
              <a:ea typeface="Arial" panose="020B0604020202020204" pitchFamily="34" charset="0"/>
              <a:cs typeface="Times New Roman" panose="02020603050405020304" pitchFamily="18" charset="0"/>
            </a:endParaRPr>
          </a:p>
          <a:p>
            <a:pPr marL="69059" marR="137163" algn="just">
              <a:lnSpc>
                <a:spcPct val="107000"/>
              </a:lnSpc>
              <a:spcBef>
                <a:spcPts val="38"/>
              </a:spcBef>
              <a:spcAft>
                <a:spcPts val="600"/>
              </a:spcAft>
            </a:pPr>
            <a:r>
              <a:rPr lang="en-US" sz="1100" dirty="0">
                <a:latin typeface="Calibri" panose="020F0502020204030204" pitchFamily="34" charset="0"/>
                <a:cs typeface="Calibri" panose="020F0502020204030204" pitchFamily="34" charset="0"/>
              </a:rPr>
              <a:t>We are members of the National Association of Residential Property Managers (</a:t>
            </a:r>
            <a:r>
              <a:rPr lang="en-US" sz="1100" dirty="0">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narpm.org</a:t>
            </a:r>
            <a:r>
              <a:rPr lang="en-US" sz="1100" dirty="0">
                <a:latin typeface="Calibri" panose="020F0502020204030204" pitchFamily="34" charset="0"/>
                <a:cs typeface="Calibri" panose="020F0502020204030204" pitchFamily="34" charset="0"/>
              </a:rPr>
              <a:t>), National Association of Realtors (</a:t>
            </a:r>
            <a:r>
              <a:rPr lang="en-US" sz="1100" dirty="0">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realtor.org</a:t>
            </a:r>
            <a:r>
              <a:rPr lang="en-US" sz="1100" dirty="0">
                <a:latin typeface="Calibri" panose="020F0502020204030204" pitchFamily="34" charset="0"/>
                <a:cs typeface="Calibri" panose="020F0502020204030204" pitchFamily="34" charset="0"/>
              </a:rPr>
              <a:t>), the North Carolina Association of Realtors </a:t>
            </a:r>
            <a:r>
              <a:rPr lang="en-US" sz="1100" dirty="0">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www.ncrealtors.org</a:t>
            </a:r>
            <a:r>
              <a:rPr lang="en-US" sz="1100" dirty="0">
                <a:latin typeface="Calibri" panose="020F0502020204030204" pitchFamily="34" charset="0"/>
                <a:cs typeface="Calibri" panose="020F0502020204030204" pitchFamily="34" charset="0"/>
              </a:rPr>
              <a:t>), the Mid Carolina Regional Association of Realtors (</a:t>
            </a:r>
            <a:r>
              <a:rPr lang="en-US" sz="1100" dirty="0">
                <a:latin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www.mcrar.com</a:t>
            </a:r>
            <a:r>
              <a:rPr lang="en-US" sz="1100" dirty="0">
                <a:latin typeface="Calibri" panose="020F0502020204030204" pitchFamily="34" charset="0"/>
                <a:cs typeface="Calibri" panose="020F0502020204030204" pitchFamily="34" charset="0"/>
              </a:rPr>
              <a:t>), the Triangle MLS and the Longleaf Pine Association of Realtors (Fayetteville) (</a:t>
            </a:r>
            <a:r>
              <a:rPr lang="en-US" sz="1100" dirty="0">
                <a:latin typeface="Calibri" panose="020F050202020403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www.longleafpinerealtors.com</a:t>
            </a:r>
            <a:r>
              <a:rPr lang="en-US" sz="1100" dirty="0">
                <a:latin typeface="Calibri" panose="020F0502020204030204" pitchFamily="34" charset="0"/>
                <a:cs typeface="Calibri" panose="020F0502020204030204" pitchFamily="34" charset="0"/>
              </a:rPr>
              <a:t>). Each one of them has a code of ethics that we review regularly and measure ourselves by. You can review them at your leisure by going to each of their websites</a:t>
            </a:r>
            <a:r>
              <a:rPr lang="en-US" sz="1100" dirty="0">
                <a:solidFill>
                  <a:srgbClr val="FF0000"/>
                </a:solidFill>
                <a:latin typeface="Calibri" panose="020F0502020204030204" pitchFamily="34" charset="0"/>
                <a:cs typeface="Calibri" panose="020F0502020204030204" pitchFamily="34" charset="0"/>
              </a:rPr>
              <a:t>.</a:t>
            </a:r>
            <a:endParaRPr lang="en-GB" sz="1100" dirty="0">
              <a:solidFill>
                <a:srgbClr val="FF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581309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EFCE543-FAFD-4099-A833-1AA410CCF6A9}"/>
              </a:ext>
            </a:extLst>
          </p:cNvPr>
          <p:cNvSpPr/>
          <p:nvPr/>
        </p:nvSpPr>
        <p:spPr>
          <a:xfrm>
            <a:off x="567159" y="352960"/>
            <a:ext cx="5464646" cy="7406899"/>
          </a:xfrm>
          <a:prstGeom prst="rect">
            <a:avLst/>
          </a:prstGeom>
        </p:spPr>
        <p:txBody>
          <a:bodyPr wrap="square">
            <a:spAutoFit/>
          </a:bodyPr>
          <a:lstStyle/>
          <a:p>
            <a:pPr marL="308618" marR="137163" algn="just">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investment</a:t>
            </a:r>
          </a:p>
          <a:p>
            <a:pPr marL="308618" marR="137163" algn="just">
              <a:spcBef>
                <a:spcPts val="451"/>
              </a:spcBef>
              <a:spcAft>
                <a:spcPts val="451"/>
              </a:spcAft>
            </a:pPr>
            <a:endParaRPr lang="en-GB" sz="1799"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make your experience as seamless as possible.</a:t>
            </a:r>
          </a:p>
          <a:p>
            <a:pPr marL="308618" marR="137163" algn="just">
              <a:spcBef>
                <a:spcPts val="451"/>
              </a:spcBef>
              <a:spcAft>
                <a:spcPts val="451"/>
              </a:spcAft>
            </a:pPr>
            <a:endParaRPr lang="en-GB" sz="1200"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Investors</a:t>
            </a:r>
          </a:p>
          <a:p>
            <a:pPr marL="565801" marR="137163" indent="-257182" algn="just">
              <a:spcBef>
                <a:spcPts val="451"/>
              </a:spcBef>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As successful property owners, we know how to find properties that will rent successfully </a:t>
            </a:r>
            <a:r>
              <a:rPr lang="en-GB" sz="1200" b="1" i="1" dirty="0">
                <a:solidFill>
                  <a:schemeClr val="accent1">
                    <a:lumMod val="75000"/>
                  </a:schemeClr>
                </a:solidFill>
                <a:latin typeface="Calibri" panose="020F0502020204030204" pitchFamily="34" charset="0"/>
                <a:cs typeface="Calibri" panose="020F0502020204030204" pitchFamily="34" charset="0"/>
              </a:rPr>
              <a:t>(this text should be justified)</a:t>
            </a:r>
          </a:p>
          <a:p>
            <a:pPr marL="565801" marR="137163" indent="-257182" algn="just">
              <a:spcBef>
                <a:spcPts val="451"/>
              </a:spcBef>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Our expertise will help you to choose a good property and identify the costs involved to ensure your investment is protected. </a:t>
            </a: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Owners</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As an owner, you can be confident that your property is being well looked after and rented to credit-worthy tenants </a:t>
            </a:r>
          </a:p>
          <a:p>
            <a:pPr marL="565801" marR="137163" indent="-257182" algn="just">
              <a:spcBef>
                <a:spcPts val="451"/>
              </a:spcBef>
              <a:spcAft>
                <a:spcPts val="451"/>
              </a:spcAft>
              <a:buFont typeface="Arial" panose="020B0604020202020204" pitchFamily="34" charset="0"/>
              <a:buChar char="•"/>
            </a:pPr>
            <a:r>
              <a:rPr lang="en-GB" sz="1200" dirty="0">
                <a:latin typeface="Calibri" panose="020F0502020204030204" pitchFamily="34" charset="0"/>
                <a:cs typeface="Calibri" panose="020F0502020204030204" pitchFamily="34" charset="0"/>
              </a:rPr>
              <a:t>You can count on us to apply common sense, acting in the way we would for one of our own properties</a:t>
            </a:r>
          </a:p>
          <a:p>
            <a:pPr marL="565801" marR="137163" indent="-257182" algn="just">
              <a:spcBef>
                <a:spcPts val="451"/>
              </a:spcBef>
              <a:spcAft>
                <a:spcPts val="451"/>
              </a:spcAft>
              <a:buFont typeface="Arial" panose="020B0604020202020204" pitchFamily="34" charset="0"/>
              <a:buChar char="•"/>
            </a:pPr>
            <a:endParaRPr lang="en-US" sz="1200" dirty="0">
              <a:latin typeface="Calibri" panose="020F0502020204030204" pitchFamily="34" charset="0"/>
              <a:cs typeface="Calibri" panose="020F0502020204030204" pitchFamily="34" charset="0"/>
            </a:endParaRPr>
          </a:p>
          <a:p>
            <a:pPr marL="308618" marR="137163" algn="just">
              <a:spcBef>
                <a:spcPts val="451"/>
              </a:spcBef>
              <a:spcAft>
                <a:spcPts val="451"/>
              </a:spcAft>
            </a:pPr>
            <a:r>
              <a:rPr lang="en-US" sz="1200" b="1" dirty="0">
                <a:latin typeface="Calibri" panose="020F0502020204030204" pitchFamily="34" charset="0"/>
                <a:cs typeface="Calibri" panose="020F0502020204030204" pitchFamily="34" charset="0"/>
              </a:rPr>
              <a:t>Vacation rentals</a:t>
            </a:r>
          </a:p>
          <a:p>
            <a:pPr marL="565801" marR="137163" indent="-257182" algn="just">
              <a:spcBef>
                <a:spcPts val="451"/>
              </a:spcBef>
              <a:spcAft>
                <a:spcPts val="451"/>
              </a:spcAft>
              <a:buFont typeface="Arial" panose="020B0604020202020204" pitchFamily="34" charset="0"/>
              <a:buChar char="•"/>
            </a:pPr>
            <a:r>
              <a:rPr lang="en-US" sz="1200" dirty="0">
                <a:latin typeface="Calibri" panose="020F0502020204030204" pitchFamily="34" charset="0"/>
                <a:cs typeface="Calibri" panose="020F0502020204030204" pitchFamily="34" charset="0"/>
              </a:rPr>
              <a:t>We can help you to rent your property when you are not there, either short or medium term</a:t>
            </a:r>
            <a:endParaRPr lang="en-US" sz="1500" dirty="0">
              <a:latin typeface="Calibri" panose="020F0502020204030204" pitchFamily="34" charset="0"/>
              <a:cs typeface="Calibri" panose="020F0502020204030204" pitchFamily="34" charset="0"/>
            </a:endParaRPr>
          </a:p>
          <a:p>
            <a:pPr marL="565801" marR="137163" indent="-257182" algn="just">
              <a:spcBef>
                <a:spcPts val="451"/>
              </a:spcBef>
              <a:spcAft>
                <a:spcPts val="451"/>
              </a:spcAft>
              <a:buFont typeface="Arial" panose="020B0604020202020204" pitchFamily="34" charset="0"/>
              <a:buChar char="•"/>
            </a:pPr>
            <a:r>
              <a:rPr lang="en-US" sz="1200" dirty="0">
                <a:solidFill>
                  <a:srgbClr val="FF0000"/>
                </a:solidFill>
                <a:latin typeface="Calibri" panose="020F0502020204030204" pitchFamily="34" charset="0"/>
                <a:cs typeface="Calibri" panose="020F0502020204030204" pitchFamily="34" charset="0"/>
              </a:rPr>
              <a:t>We will ensure that your property is ready for you to enjoy when you use it, with maintenance carried out with the admin and bills taken care of. </a:t>
            </a:r>
          </a:p>
          <a:p>
            <a:pPr marR="137163" algn="just">
              <a:spcBef>
                <a:spcPts val="451"/>
              </a:spcBef>
              <a:spcAft>
                <a:spcPts val="451"/>
              </a:spcAft>
            </a:pPr>
            <a:endParaRPr lang="en-US" sz="1200" b="1" dirty="0">
              <a:solidFill>
                <a:srgbClr val="000000"/>
              </a:solidFill>
              <a:latin typeface="Calibri" panose="020F0502020204030204" pitchFamily="34" charset="0"/>
              <a:cs typeface="Calibri" panose="020F0502020204030204" pitchFamily="34" charset="0"/>
            </a:endParaRPr>
          </a:p>
          <a:p>
            <a:pPr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Special Rates for Military</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also advise all military personnel on their options for buying a property instead of renting. All MRPs have a strong understanding of your rights and entitlements, with regard to VA loans, reducing closing costs. </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12854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8CCF2A-FD0E-46FC-A0A3-B2E665B2A369}"/>
              </a:ext>
            </a:extLst>
          </p:cNvPr>
          <p:cNvSpPr/>
          <p:nvPr/>
        </p:nvSpPr>
        <p:spPr>
          <a:xfrm>
            <a:off x="1164636" y="1403216"/>
            <a:ext cx="4528728" cy="5860130"/>
          </a:xfrm>
          <a:prstGeom prst="rect">
            <a:avLst/>
          </a:prstGeom>
        </p:spPr>
        <p:txBody>
          <a:bodyPr wrap="square">
            <a:spAutoFit/>
          </a:bodyPr>
          <a:lstStyle/>
          <a:p>
            <a:pPr>
              <a:lnSpc>
                <a:spcPct val="107000"/>
              </a:lnSpc>
              <a:spcAft>
                <a:spcPts val="600"/>
              </a:spcAft>
            </a:pPr>
            <a:r>
              <a:rPr lang="en-US" sz="16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a:t>
            </a: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marL="257182" indent="-257182" algn="just">
              <a:lnSpc>
                <a:spcPct val="107000"/>
              </a:lnSpc>
              <a:spcAft>
                <a:spcPts val="600"/>
              </a:spcAft>
              <a:buFont typeface="+mj-lt"/>
              <a:buAutoNum type="arabicPeriod"/>
            </a:pPr>
            <a:r>
              <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rPr>
              <a:t>Understanding</a:t>
            </a:r>
            <a:r>
              <a:rPr lang="en-US" sz="1000" b="1" dirty="0">
                <a:latin typeface="Calibri" panose="020F0502020204030204" pitchFamily="34" charset="0"/>
                <a:ea typeface="Calibri" panose="020F0502020204030204" pitchFamily="34" charset="0"/>
                <a:cs typeface="Calibri" panose="020F0502020204030204" pitchFamily="34" charset="0"/>
              </a:rPr>
              <a:t> the market. </a:t>
            </a:r>
            <a:r>
              <a:rPr lang="en-US" sz="1000" dirty="0">
                <a:latin typeface="Calibri" panose="020F0502020204030204" pitchFamily="34" charset="0"/>
                <a:ea typeface="Calibri" panose="020F0502020204030204" pitchFamily="34" charset="0"/>
                <a:cs typeface="Calibri" panose="020F0502020204030204" pitchFamily="34" charset="0"/>
              </a:rPr>
              <a:t>We will take you on a free tour the different neighborhoods, explaining the different investment options, recommendations for short and long term rentals and inform you of local market conditions.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Finding great properties</a:t>
            </a:r>
            <a:r>
              <a:rPr lang="en-US" sz="1000" dirty="0">
                <a:latin typeface="Calibri" panose="020F0502020204030204" pitchFamily="34" charset="0"/>
                <a:ea typeface="Calibri" panose="020F0502020204030204" pitchFamily="34" charset="0"/>
                <a:cs typeface="Calibri" panose="020F0502020204030204" pitchFamily="34" charset="0"/>
              </a:rPr>
              <a:t>: We look at the market every day, looking for great investment properties and opportunities. Many of our investment properties have been secured at 10% or more below appraisal value.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Getting great value for money: </a:t>
            </a:r>
            <a:r>
              <a:rPr lang="en-US" sz="1000" dirty="0">
                <a:latin typeface="Calibri" panose="020F0502020204030204" pitchFamily="34" charset="0"/>
                <a:ea typeface="Calibri" panose="020F0502020204030204" pitchFamily="34" charset="0"/>
                <a:cs typeface="Calibri" panose="020F0502020204030204" pitchFamily="34" charset="0"/>
              </a:rPr>
              <a:t>We are not financial or mortgage advisors, but we have a good idea of what is possible, what has worked for other investors, and we can put you in touch with experts. We will help you to identify the true costs of purchasing an investment property including hidden costs.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Help with purchasing remotely: </a:t>
            </a:r>
            <a:r>
              <a:rPr lang="en-US" sz="1000" dirty="0">
                <a:latin typeface="Calibri" panose="020F0502020204030204" pitchFamily="34" charset="0"/>
                <a:ea typeface="Calibri" panose="020F0502020204030204" pitchFamily="34" charset="0"/>
                <a:cs typeface="Calibri" panose="020F0502020204030204" pitchFamily="34" charset="0"/>
              </a:rPr>
              <a:t>Many of our clients have purchased properties remotely, trusting our judgement and expertise. Using video conferencing for viewings, and digital signatures, you don’t have to live here to buy here.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Real estate process expertise: </a:t>
            </a:r>
            <a:r>
              <a:rPr lang="en-US" sz="1000" dirty="0">
                <a:latin typeface="Calibri" panose="020F0502020204030204" pitchFamily="34" charset="0"/>
                <a:ea typeface="Calibri" panose="020F0502020204030204" pitchFamily="34" charset="0"/>
                <a:cs typeface="Calibri" panose="020F0502020204030204" pitchFamily="34" charset="0"/>
              </a:rPr>
              <a:t>We have learned many of the secrets to successful investment, from being ready for first-mover advantage, through identifying problems during the due diligence phase, to closing and readying the property for rental. In short, having someone to guide you through the process of buying an investment property pays dividends.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Managing upgrades and remodels: </a:t>
            </a:r>
            <a:r>
              <a:rPr lang="en-US" sz="1000" dirty="0">
                <a:solidFill>
                  <a:srgbClr val="FF0000"/>
                </a:solidFill>
                <a:latin typeface="Calibri" panose="020F0502020204030204" pitchFamily="34" charset="0"/>
                <a:ea typeface="Calibri" panose="020F0502020204030204" pitchFamily="34" charset="0"/>
                <a:cs typeface="Calibri" panose="020F0502020204030204" pitchFamily="34" charset="0"/>
              </a:rPr>
              <a:t>We are able </a:t>
            </a:r>
            <a:r>
              <a:rPr lang="en-US" sz="1000" dirty="0">
                <a:latin typeface="Calibri" panose="020F0502020204030204" pitchFamily="34" charset="0"/>
                <a:ea typeface="Calibri" panose="020F0502020204030204" pitchFamily="34" charset="0"/>
                <a:cs typeface="Calibri" panose="020F0502020204030204" pitchFamily="34" charset="0"/>
              </a:rPr>
              <a:t>to manage projects to make your property more marketable. Getting your investment ready for renting at the earliest opportunity.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Access to key professionals:  F</a:t>
            </a:r>
            <a:r>
              <a:rPr lang="en-US" sz="1000" dirty="0">
                <a:latin typeface="Calibri" panose="020F0502020204030204" pitchFamily="34" charset="0"/>
                <a:ea typeface="Calibri" panose="020F0502020204030204" pitchFamily="34" charset="0"/>
                <a:cs typeface="Calibri" panose="020F0502020204030204" pitchFamily="34" charset="0"/>
              </a:rPr>
              <a:t>or newcomers to the area, finding good professionals can be difficult. We have a number of recommended mortgage advisors, real estate attorneys, top notch inspectors, contractors and so on. We take no fee from these recommendations, so you can be sure they are impartial. </a:t>
            </a:r>
            <a:r>
              <a:rPr lang="en-US" sz="1000" dirty="0">
                <a:latin typeface="Calibri" panose="020F0502020204030204" pitchFamily="34" charset="0"/>
                <a:ea typeface="Times New Roman" panose="02020603050405020304" pitchFamily="18" charset="0"/>
                <a:cs typeface="Calibri" panose="020F0502020204030204" pitchFamily="34" charset="0"/>
              </a:rPr>
              <a:t> </a:t>
            </a:r>
          </a:p>
          <a:p>
            <a:pPr>
              <a:lnSpc>
                <a:spcPct val="107000"/>
              </a:lnSpc>
              <a:spcAft>
                <a:spcPts val="600"/>
              </a:spcAft>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184565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76DC20-30CE-4181-B40B-5224C86D313D}"/>
              </a:ext>
            </a:extLst>
          </p:cNvPr>
          <p:cNvSpPr/>
          <p:nvPr/>
        </p:nvSpPr>
        <p:spPr>
          <a:xfrm>
            <a:off x="578734" y="324747"/>
            <a:ext cx="5312780" cy="8309839"/>
          </a:xfrm>
          <a:prstGeom prst="rect">
            <a:avLst/>
          </a:prstGeom>
        </p:spPr>
        <p:txBody>
          <a:bodyPr wrap="square">
            <a:spAutoFit/>
          </a:bodyPr>
          <a:lstStyle/>
          <a:p>
            <a:pPr marL="308618" marR="137163" algn="just">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income</a:t>
            </a:r>
          </a:p>
          <a:p>
            <a:pPr marL="308618" marR="137163" algn="just">
              <a:spcBef>
                <a:spcPts val="451"/>
              </a:spcBef>
              <a:spcAft>
                <a:spcPts val="451"/>
              </a:spcAft>
            </a:pPr>
            <a:endParaRPr lang="en-GB" sz="1799"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transform your property ownership into a pleasure. </a:t>
            </a:r>
          </a:p>
          <a:p>
            <a:pPr marL="308618" marR="137163" algn="just">
              <a:spcBef>
                <a:spcPts val="451"/>
              </a:spcBef>
              <a:spcAft>
                <a:spcPts val="451"/>
              </a:spcAft>
            </a:pPr>
            <a:endParaRPr lang="en-GB" sz="451"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Step 1 - Agreeing how we will work together</a:t>
            </a:r>
          </a:p>
          <a:p>
            <a:pPr marL="565801" marR="137163" indent="-257182" algn="just">
              <a:spcBef>
                <a:spcPts val="451"/>
              </a:spcBef>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Discuss how we can help and our responsibilities</a:t>
            </a:r>
          </a:p>
          <a:p>
            <a:pPr marL="565801" marR="137163" indent="-257182" algn="just">
              <a:spcBef>
                <a:spcPts val="451"/>
              </a:spcBef>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Agree on a fee structure and how we will handle costs and payments</a:t>
            </a:r>
          </a:p>
          <a:p>
            <a:pPr marL="565801" marR="137163" indent="-257182" algn="just">
              <a:spcBef>
                <a:spcPts val="451"/>
              </a:spcBef>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Decide how you want us to handle issues  </a:t>
            </a:r>
          </a:p>
          <a:p>
            <a:pPr marL="51435" marR="137163" algn="just">
              <a:spcBef>
                <a:spcPts val="451"/>
              </a:spcBef>
              <a:spcAft>
                <a:spcPts val="451"/>
              </a:spcAft>
            </a:pPr>
            <a:endParaRPr lang="en-GB" sz="1200" dirty="0">
              <a:solidFill>
                <a:srgbClr val="FF0000"/>
              </a:solidFill>
              <a:latin typeface="Calibri" panose="020F0502020204030204" pitchFamily="34" charset="0"/>
              <a:cs typeface="Calibri" panose="020F0502020204030204" pitchFamily="34" charset="0"/>
            </a:endParaRPr>
          </a:p>
          <a:p>
            <a:pPr marL="51435" marR="137163" algn="just">
              <a:spcBef>
                <a:spcPts val="451"/>
              </a:spcBef>
              <a:spcAft>
                <a:spcPts val="451"/>
              </a:spcAft>
            </a:pPr>
            <a:r>
              <a:rPr lang="en-GB" sz="1200" b="1" dirty="0">
                <a:latin typeface="Calibri" panose="020F0502020204030204" pitchFamily="34" charset="0"/>
                <a:cs typeface="Calibri" panose="020F0502020204030204" pitchFamily="34" charset="0"/>
              </a:rPr>
              <a:t>	Step 2 - Getting your property ready for rent</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Agree on the rental price</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Set dates – for viewing, start of tenancy</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Agree a marketing strategy</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Set up lockboxes, keys and signs</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Step 3 - Finding good tenants</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Viewing arrangements</a:t>
            </a:r>
          </a:p>
          <a:p>
            <a:pPr marL="565801" marR="137163" indent="-257182" algn="just">
              <a:spcBef>
                <a:spcPts val="451"/>
              </a:spcBef>
              <a:spcAft>
                <a:spcPts val="451"/>
              </a:spcAft>
              <a:buFont typeface="Arial" panose="020B0604020202020204" pitchFamily="34" charset="0"/>
              <a:buChar char="•"/>
            </a:pPr>
            <a:r>
              <a:rPr lang="en-US" sz="1200" dirty="0">
                <a:solidFill>
                  <a:srgbClr val="FF0000"/>
                </a:solidFill>
                <a:latin typeface="Calibri" panose="020F0502020204030204" pitchFamily="34" charset="0"/>
                <a:cs typeface="Calibri" panose="020F0502020204030204" pitchFamily="34" charset="0"/>
              </a:rPr>
              <a:t>The application </a:t>
            </a:r>
            <a:r>
              <a:rPr lang="en-US" sz="1200" dirty="0">
                <a:solidFill>
                  <a:srgbClr val="000000"/>
                </a:solidFill>
                <a:latin typeface="Calibri" panose="020F0502020204030204" pitchFamily="34" charset="0"/>
                <a:cs typeface="Calibri" panose="020F0502020204030204" pitchFamily="34" charset="0"/>
              </a:rPr>
              <a:t>process / credit screening</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Organizing the </a:t>
            </a:r>
            <a:r>
              <a:rPr lang="en-US" sz="1200" dirty="0">
                <a:solidFill>
                  <a:srgbClr val="FF0000"/>
                </a:solidFill>
                <a:latin typeface="Calibri" panose="020F0502020204030204" pitchFamily="34" charset="0"/>
                <a:cs typeface="Calibri" panose="020F0502020204030204" pitchFamily="34" charset="0"/>
              </a:rPr>
              <a:t>move-in</a:t>
            </a:r>
            <a:r>
              <a:rPr lang="en-US" sz="1200" dirty="0">
                <a:solidFill>
                  <a:srgbClr val="000000"/>
                </a:solidFill>
                <a:latin typeface="Calibri" panose="020F0502020204030204" pitchFamily="34" charset="0"/>
                <a:cs typeface="Calibri" panose="020F0502020204030204" pitchFamily="34" charset="0"/>
              </a:rPr>
              <a:t> – deposits, keys, walk-throughs and updating the property management systems</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Step 4 - Managing the day-to-day</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Making sure the rent is paid</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Handling service requests and regular maintenance</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Periodic property reviews</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Managing move-out and transition</a:t>
            </a:r>
            <a:endParaRPr lang="en-US" sz="15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464042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BECB3F-ABA1-4665-927B-F26BD4CAFBF7}"/>
              </a:ext>
            </a:extLst>
          </p:cNvPr>
          <p:cNvSpPr/>
          <p:nvPr/>
        </p:nvSpPr>
        <p:spPr>
          <a:xfrm>
            <a:off x="844806" y="1301617"/>
            <a:ext cx="5168388" cy="5783186"/>
          </a:xfrm>
          <a:prstGeom prst="rect">
            <a:avLst/>
          </a:prstGeom>
        </p:spPr>
        <p:txBody>
          <a:bodyPr wrap="square">
            <a:spAutoFit/>
          </a:bodyPr>
          <a:lstStyle/>
          <a:p>
            <a:pPr>
              <a:lnSpc>
                <a:spcPct val="107000"/>
              </a:lnSpc>
              <a:spcAft>
                <a:spcPts val="600"/>
              </a:spcAft>
            </a:pPr>
            <a:r>
              <a:rPr lang="en-US"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Taking the stress out of property management</a:t>
            </a:r>
            <a:r>
              <a:rPr lang="en-US" sz="1600"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marL="257182" indent="-257182">
              <a:lnSpc>
                <a:spcPct val="107000"/>
              </a:lnSpc>
              <a:spcAft>
                <a:spcPts val="600"/>
              </a:spcAft>
              <a:buFont typeface="+mj-lt"/>
              <a:buAutoNum type="arabicPeriod"/>
            </a:pPr>
            <a:endParaRPr lang="en-US" sz="1000" b="1"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Maximizing rental income: </a:t>
            </a:r>
            <a:r>
              <a:rPr lang="en-US" sz="1000" dirty="0">
                <a:solidFill>
                  <a:srgbClr val="000000"/>
                </a:solidFill>
                <a:latin typeface="Calibri" panose="020F0502020204030204" pitchFamily="34" charset="0"/>
                <a:cs typeface="Calibri" panose="020F0502020204030204" pitchFamily="34" charset="0"/>
              </a:rPr>
              <a:t>We commit to renting your property quickly. A month  unrented is equivalent to 10% of lost revenue. Your property will be listed on the Century21 website, the local MLS’s and syndicating to all the top rental sites, over 200 in all. Our advanced market is key to attracting high-quality, credit-worthy tenants.</a:t>
            </a: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Finding good tenants: </a:t>
            </a:r>
            <a:r>
              <a:rPr lang="en-US" sz="1000" dirty="0">
                <a:solidFill>
                  <a:srgbClr val="000000"/>
                </a:solidFill>
                <a:latin typeface="Calibri" panose="020F0502020204030204" pitchFamily="34" charset="0"/>
                <a:cs typeface="Calibri" panose="020F0502020204030204" pitchFamily="34" charset="0"/>
              </a:rPr>
              <a:t>Our processes allow us to quickly check tenants’ backgrounds credit and criminal history. Our system provides a figure of merit that is easy to understand. We follow fair housing laws closely. </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Freeing up your time: </a:t>
            </a:r>
            <a:r>
              <a:rPr lang="en-US" sz="1000" dirty="0">
                <a:solidFill>
                  <a:srgbClr val="000000"/>
                </a:solidFill>
                <a:latin typeface="Calibri" panose="020F0502020204030204" pitchFamily="34" charset="0"/>
                <a:cs typeface="Calibri" panose="020F0502020204030204" pitchFamily="34" charset="0"/>
              </a:rPr>
              <a:t>The truth is that something that takes us an hour make take an inexperienced owner a day. With us as your property manager, you will no longer have to hang around for no-show viewings, handling maintenance calls during dinner or learning about the latest regulations. </a:t>
            </a:r>
            <a:r>
              <a:rPr lang="en-GB" sz="1000" dirty="0">
                <a:solidFill>
                  <a:srgbClr val="000000"/>
                </a:solidFill>
                <a:latin typeface="Calibri" panose="020F0502020204030204" pitchFamily="34" charset="0"/>
                <a:cs typeface="Calibri" panose="020F0502020204030204" pitchFamily="34" charset="0"/>
              </a:rPr>
              <a:t> </a:t>
            </a: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money: </a:t>
            </a:r>
            <a:r>
              <a:rPr lang="en-US" sz="1000" dirty="0">
                <a:solidFill>
                  <a:srgbClr val="000000"/>
                </a:solidFill>
                <a:latin typeface="Calibri" panose="020F0502020204030204" pitchFamily="34" charset="0"/>
                <a:cs typeface="Calibri" panose="020F0502020204030204" pitchFamily="34" charset="0"/>
              </a:rPr>
              <a:t>Let's not forget this rental property is supposed to be a profitable investment for you. Our main priority is insuring you receive your money each month. You'll never again need to worry about your tenant's deposits or gathering the required documentation.</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tenants: </a:t>
            </a:r>
            <a:r>
              <a:rPr lang="en-US" sz="1000" dirty="0">
                <a:solidFill>
                  <a:srgbClr val="000000"/>
                </a:solidFill>
                <a:latin typeface="Calibri" panose="020F0502020204030204" pitchFamily="34" charset="0"/>
                <a:cs typeface="Calibri" panose="020F0502020204030204" pitchFamily="34" charset="0"/>
              </a:rPr>
              <a:t>We will deal with your tenants. If you've ever self-managed you may have found yourself in the scenario where your tenant is facing an emergency and you are busy and can't come to their rescue. Partner with Century 21 Property Management and you'll never do this again!</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property: </a:t>
            </a:r>
            <a:r>
              <a:rPr lang="en-US" sz="1000" dirty="0">
                <a:solidFill>
                  <a:srgbClr val="000000"/>
                </a:solidFill>
                <a:latin typeface="Calibri" panose="020F0502020204030204" pitchFamily="34" charset="0"/>
                <a:cs typeface="Calibri" panose="020F0502020204030204" pitchFamily="34" charset="0"/>
              </a:rPr>
              <a:t>Century 21 has a team dedicated to the repairs and maintenance on your properties. They'll provide options and navigate you through any speed bumps that occur along the way. We conduct property inspections every 6 months on your property to insure everything is going great with your rental home. </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dirty="0">
                <a:solidFill>
                  <a:srgbClr val="000000"/>
                </a:solidFill>
                <a:latin typeface="Calibri" panose="020F0502020204030204" pitchFamily="34" charset="0"/>
                <a:cs typeface="Calibri" panose="020F0502020204030204" pitchFamily="34" charset="0"/>
              </a:rPr>
              <a:t>​</a:t>
            </a:r>
            <a:r>
              <a:rPr lang="en-US" sz="1000" b="1" dirty="0">
                <a:solidFill>
                  <a:srgbClr val="000000"/>
                </a:solidFill>
                <a:latin typeface="Calibri" panose="020F0502020204030204" pitchFamily="34" charset="0"/>
                <a:cs typeface="Calibri" panose="020F0502020204030204" pitchFamily="34" charset="0"/>
              </a:rPr>
              <a:t>Being compliant: </a:t>
            </a:r>
            <a:r>
              <a:rPr lang="en-US" sz="1000" dirty="0">
                <a:solidFill>
                  <a:srgbClr val="000000"/>
                </a:solidFill>
                <a:latin typeface="Calibri" panose="020F0502020204030204" pitchFamily="34" charset="0"/>
                <a:cs typeface="Calibri" panose="020F0502020204030204" pitchFamily="34" charset="0"/>
              </a:rPr>
              <a:t>Keeping up-to-date with the latest landlord-tenant laws is no mean feat. Our job is to understand the most current landlord- tenant laws. Having a team of Century 21 </a:t>
            </a:r>
            <a:r>
              <a:rPr lang="en-US" sz="1000" dirty="0">
                <a:latin typeface="Calibri" panose="020F0502020204030204" pitchFamily="34" charset="0"/>
                <a:cs typeface="Calibri" panose="020F0502020204030204" pitchFamily="34" charset="0"/>
              </a:rPr>
              <a:t>professionals on your side who are knowledgeable and well-versed on the most current landlord-tenant laws. </a:t>
            </a: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8813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E5C80C-EA59-4D9A-8BC2-1DF0EF9BD8E8}"/>
              </a:ext>
            </a:extLst>
          </p:cNvPr>
          <p:cNvSpPr txBox="1"/>
          <p:nvPr/>
        </p:nvSpPr>
        <p:spPr>
          <a:xfrm>
            <a:off x="937686" y="1907516"/>
            <a:ext cx="4811182" cy="4273029"/>
          </a:xfrm>
          <a:prstGeom prst="rect">
            <a:avLst/>
          </a:prstGeom>
          <a:noFill/>
        </p:spPr>
        <p:txBody>
          <a:bodyPr wrap="square" rtlCol="0">
            <a:spAutoFit/>
          </a:bodyPr>
          <a:lstStyle/>
          <a:p>
            <a:pPr algn="ctr"/>
            <a:r>
              <a:rPr lang="en-GB" sz="2402" dirty="0"/>
              <a:t>CENTURY 21 STERLING</a:t>
            </a:r>
          </a:p>
          <a:p>
            <a:pPr algn="ctr"/>
            <a:r>
              <a:rPr lang="en-GB" sz="2402" dirty="0"/>
              <a:t>Property Management Team</a:t>
            </a:r>
          </a:p>
          <a:p>
            <a:pPr algn="ctr"/>
            <a:endParaRPr lang="en-GB" sz="2402" dirty="0"/>
          </a:p>
          <a:p>
            <a:pPr algn="ctr"/>
            <a:r>
              <a:rPr lang="en-GB" sz="2402" dirty="0"/>
              <a:t>BE OBSESSED WITH BETTER</a:t>
            </a:r>
          </a:p>
          <a:p>
            <a:pPr algn="ctr"/>
            <a:endParaRPr lang="en-GB" sz="2402" dirty="0"/>
          </a:p>
          <a:p>
            <a:pPr lvl="1" algn="just"/>
            <a:r>
              <a:rPr lang="en-GB" sz="1351" dirty="0"/>
              <a:t>For a free quotation or consultation about property investment or property management, including an assessment of how much your property will rent for, please contact:</a:t>
            </a:r>
          </a:p>
          <a:p>
            <a:pPr lvl="1"/>
            <a:endParaRPr lang="en-GB" sz="1200" dirty="0"/>
          </a:p>
          <a:p>
            <a:pPr lvl="1"/>
            <a:r>
              <a:rPr lang="en-GB" sz="1351" dirty="0"/>
              <a:t>David McKean</a:t>
            </a:r>
          </a:p>
          <a:p>
            <a:pPr lvl="1"/>
            <a:r>
              <a:rPr lang="en-GB" sz="1351" dirty="0"/>
              <a:t>Property Management </a:t>
            </a:r>
          </a:p>
          <a:p>
            <a:pPr lvl="1"/>
            <a:r>
              <a:rPr lang="en-GB" sz="1351" dirty="0">
                <a:hlinkClick r:id="rId3"/>
              </a:rPr>
              <a:t>david@pinehursthomes.com</a:t>
            </a:r>
            <a:endParaRPr lang="en-GB" sz="1351" dirty="0"/>
          </a:p>
          <a:p>
            <a:pPr lvl="1"/>
            <a:endParaRPr lang="en-GB" sz="1351" dirty="0"/>
          </a:p>
          <a:p>
            <a:pPr lvl="1"/>
            <a:r>
              <a:rPr lang="en-GB" sz="1351" dirty="0"/>
              <a:t>Phone – 910 691 3151</a:t>
            </a:r>
          </a:p>
          <a:p>
            <a:pPr algn="ctr"/>
            <a:endParaRPr lang="en-GB" sz="1799" dirty="0"/>
          </a:p>
        </p:txBody>
      </p:sp>
      <p:sp>
        <p:nvSpPr>
          <p:cNvPr id="4" name="Rectangle 3">
            <a:extLst>
              <a:ext uri="{FF2B5EF4-FFF2-40B4-BE49-F238E27FC236}">
                <a16:creationId xmlns:a16="http://schemas.microsoft.com/office/drawing/2014/main" id="{D7096391-0DA4-437E-8602-199483A1B601}"/>
              </a:ext>
            </a:extLst>
          </p:cNvPr>
          <p:cNvSpPr/>
          <p:nvPr/>
        </p:nvSpPr>
        <p:spPr>
          <a:xfrm>
            <a:off x="2057403" y="8251230"/>
            <a:ext cx="2571749" cy="715965"/>
          </a:xfrm>
          <a:prstGeom prst="rect">
            <a:avLst/>
          </a:prstGeom>
        </p:spPr>
        <p:txBody>
          <a:bodyPr>
            <a:spAutoFit/>
          </a:bodyPr>
          <a:lstStyle/>
          <a:p>
            <a:pPr algn="just"/>
            <a:r>
              <a:rPr lang="en-US" sz="1351" dirty="0"/>
              <a:t>Ask us for a FREE AND NO OBLIGATION market comparison and Realtor® price opinion.</a:t>
            </a:r>
          </a:p>
        </p:txBody>
      </p:sp>
    </p:spTree>
    <p:custDataLst>
      <p:tags r:id="rId1"/>
    </p:custDataLst>
    <p:extLst>
      <p:ext uri="{BB962C8B-B14F-4D97-AF65-F5344CB8AC3E}">
        <p14:creationId xmlns:p14="http://schemas.microsoft.com/office/powerpoint/2010/main" val="2276877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8"/>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CD4377AED37DC4FB643E6C42A97E039" ma:contentTypeVersion="13" ma:contentTypeDescription="Create a new document." ma:contentTypeScope="" ma:versionID="cb921709d88eb3db619be7e81c867518">
  <xsd:schema xmlns:xsd="http://www.w3.org/2001/XMLSchema" xmlns:xs="http://www.w3.org/2001/XMLSchema" xmlns:p="http://schemas.microsoft.com/office/2006/metadata/properties" xmlns:ns3="85806031-0315-4c36-a176-f19c7f26ae4f" xmlns:ns4="d67e9c3f-982c-4740-a2b3-19686b84e234" targetNamespace="http://schemas.microsoft.com/office/2006/metadata/properties" ma:root="true" ma:fieldsID="f38f3cd16517be91612167eab84c5e6e" ns3:_="" ns4:_="">
    <xsd:import namespace="85806031-0315-4c36-a176-f19c7f26ae4f"/>
    <xsd:import namespace="d67e9c3f-982c-4740-a2b3-19686b84e23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806031-0315-4c36-a176-f19c7f26ae4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67e9c3f-982c-4740-a2b3-19686b84e23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36C1A8-D5BD-4AA2-BEBD-B7B421837A38}">
  <ds:schemaRefs>
    <ds:schemaRef ds:uri="85806031-0315-4c36-a176-f19c7f26ae4f"/>
    <ds:schemaRef ds:uri="http://purl.org/dc/terms/"/>
    <ds:schemaRef ds:uri="http://schemas.microsoft.com/office/2006/documentManagement/types"/>
    <ds:schemaRef ds:uri="http://schemas.openxmlformats.org/package/2006/metadata/core-properties"/>
    <ds:schemaRef ds:uri="http://purl.org/dc/elements/1.1/"/>
    <ds:schemaRef ds:uri="http://purl.org/dc/dcmitype/"/>
    <ds:schemaRef ds:uri="http://schemas.microsoft.com/office/infopath/2007/PartnerControls"/>
    <ds:schemaRef ds:uri="d67e9c3f-982c-4740-a2b3-19686b84e234"/>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AB59060-CAAD-42EB-A46B-E43D1313A35B}">
  <ds:schemaRefs>
    <ds:schemaRef ds:uri="http://schemas.microsoft.com/sharepoint/v3/contenttype/forms"/>
  </ds:schemaRefs>
</ds:datastoreItem>
</file>

<file path=customXml/itemProps3.xml><?xml version="1.0" encoding="utf-8"?>
<ds:datastoreItem xmlns:ds="http://schemas.openxmlformats.org/officeDocument/2006/customXml" ds:itemID="{A3233C85-8374-4444-ADA8-B60954A410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806031-0315-4c36-a176-f19c7f26ae4f"/>
    <ds:schemaRef ds:uri="d67e9c3f-982c-4740-a2b3-19686b84e2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1741</TotalTime>
  <Words>551</Words>
  <Application>Microsoft Office PowerPoint</Application>
  <PresentationFormat>Letter Paper (8.5x11 in)</PresentationFormat>
  <Paragraphs>116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McKean</dc:creator>
  <cp:lastModifiedBy>David McKean</cp:lastModifiedBy>
  <cp:revision>33</cp:revision>
  <cp:lastPrinted>2020-02-02T13:38:43Z</cp:lastPrinted>
  <dcterms:created xsi:type="dcterms:W3CDTF">2020-02-01T19:09:08Z</dcterms:created>
  <dcterms:modified xsi:type="dcterms:W3CDTF">2020-02-13T19:21:56Z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E56F518A-66A9-4F40-B867-B682361200D8</vt:lpwstr>
  </property>
  <property fmtid="{D5CDD505-2E9C-101B-9397-08002B2CF9AE}" pid="3" name="ArticulatePath">
    <vt:lpwstr>Presentation1</vt:lpwstr>
  </property>
  <property fmtid="{D5CDD505-2E9C-101B-9397-08002B2CF9AE}" pid="4" name="ContentTypeId">
    <vt:lpwstr>0x0101002CD4377AED37DC4FB643E6C42A97E039</vt:lpwstr>
  </property>
</Properties>
</file>